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video/unknown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77.gif" ContentType="image/gif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256" r:id="rId2"/>
    <p:sldId id="270" r:id="rId3"/>
    <p:sldId id="272" r:id="rId4"/>
    <p:sldId id="273" r:id="rId5"/>
    <p:sldId id="282" r:id="rId6"/>
    <p:sldId id="295" r:id="rId7"/>
    <p:sldId id="271" r:id="rId8"/>
    <p:sldId id="287" r:id="rId9"/>
    <p:sldId id="289" r:id="rId10"/>
    <p:sldId id="290" r:id="rId11"/>
    <p:sldId id="288" r:id="rId12"/>
    <p:sldId id="275" r:id="rId13"/>
    <p:sldId id="274" r:id="rId14"/>
    <p:sldId id="276" r:id="rId15"/>
    <p:sldId id="283" r:id="rId16"/>
    <p:sldId id="293" r:id="rId17"/>
    <p:sldId id="284" r:id="rId18"/>
    <p:sldId id="277" r:id="rId19"/>
    <p:sldId id="279" r:id="rId20"/>
    <p:sldId id="285" r:id="rId21"/>
    <p:sldId id="294" r:id="rId22"/>
    <p:sldId id="278" r:id="rId23"/>
    <p:sldId id="280" r:id="rId24"/>
    <p:sldId id="281" r:id="rId25"/>
    <p:sldId id="286" r:id="rId26"/>
    <p:sldId id="296" r:id="rId27"/>
    <p:sldId id="260" r:id="rId28"/>
    <p:sldId id="291" r:id="rId29"/>
    <p:sldId id="299" r:id="rId30"/>
    <p:sldId id="297" r:id="rId31"/>
    <p:sldId id="298" r:id="rId32"/>
    <p:sldId id="335" r:id="rId33"/>
    <p:sldId id="336" r:id="rId34"/>
    <p:sldId id="300" r:id="rId35"/>
    <p:sldId id="301" r:id="rId36"/>
    <p:sldId id="302" r:id="rId37"/>
    <p:sldId id="303" r:id="rId38"/>
    <p:sldId id="304" r:id="rId39"/>
    <p:sldId id="337" r:id="rId40"/>
    <p:sldId id="338" r:id="rId41"/>
    <p:sldId id="305" r:id="rId42"/>
    <p:sldId id="306" r:id="rId43"/>
    <p:sldId id="308" r:id="rId44"/>
    <p:sldId id="307" r:id="rId45"/>
    <p:sldId id="309" r:id="rId46"/>
    <p:sldId id="339" r:id="rId47"/>
    <p:sldId id="340" r:id="rId48"/>
    <p:sldId id="310" r:id="rId49"/>
    <p:sldId id="317" r:id="rId50"/>
    <p:sldId id="313" r:id="rId51"/>
    <p:sldId id="314" r:id="rId52"/>
    <p:sldId id="315" r:id="rId53"/>
    <p:sldId id="316" r:id="rId54"/>
    <p:sldId id="318" r:id="rId55"/>
    <p:sldId id="319" r:id="rId56"/>
    <p:sldId id="292" r:id="rId57"/>
    <p:sldId id="322" r:id="rId58"/>
    <p:sldId id="323" r:id="rId59"/>
    <p:sldId id="324" r:id="rId60"/>
    <p:sldId id="320" r:id="rId61"/>
    <p:sldId id="321" r:id="rId62"/>
    <p:sldId id="325" r:id="rId63"/>
    <p:sldId id="327" r:id="rId64"/>
    <p:sldId id="326" r:id="rId65"/>
    <p:sldId id="328" r:id="rId66"/>
    <p:sldId id="329" r:id="rId67"/>
    <p:sldId id="330" r:id="rId68"/>
    <p:sldId id="333" r:id="rId69"/>
    <p:sldId id="331" r:id="rId70"/>
    <p:sldId id="334" r:id="rId71"/>
    <p:sldId id="341" r:id="rId72"/>
    <p:sldId id="345" r:id="rId73"/>
    <p:sldId id="342" r:id="rId74"/>
    <p:sldId id="344" r:id="rId75"/>
    <p:sldId id="346" r:id="rId76"/>
    <p:sldId id="347" r:id="rId77"/>
    <p:sldId id="343" r:id="rId78"/>
    <p:sldId id="348" r:id="rId79"/>
    <p:sldId id="350" r:id="rId80"/>
    <p:sldId id="352" r:id="rId8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88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058695-45FB-43B5-BB92-4F33FE9577BA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8DFDFC36-99D5-441F-9232-8D124F1FC792}">
      <dgm:prSet phldrT="[Текст]"/>
      <dgm:spPr/>
      <dgm:t>
        <a:bodyPr/>
        <a:lstStyle/>
        <a:p>
          <a:endParaRPr lang="ru-RU" dirty="0"/>
        </a:p>
      </dgm:t>
    </dgm:pt>
    <dgm:pt modelId="{BCC65D51-7D6A-4295-B34A-7FE21449D1B8}" type="parTrans" cxnId="{6B2A35D6-755A-45FB-9DE7-3BD702E50B4B}">
      <dgm:prSet/>
      <dgm:spPr/>
      <dgm:t>
        <a:bodyPr/>
        <a:lstStyle/>
        <a:p>
          <a:endParaRPr lang="ru-RU"/>
        </a:p>
      </dgm:t>
    </dgm:pt>
    <dgm:pt modelId="{0744185B-CE2A-421F-8A7A-A4BF47A45F3D}" type="sibTrans" cxnId="{6B2A35D6-755A-45FB-9DE7-3BD702E50B4B}">
      <dgm:prSet/>
      <dgm:spPr/>
      <dgm:t>
        <a:bodyPr/>
        <a:lstStyle/>
        <a:p>
          <a:endParaRPr lang="ru-RU"/>
        </a:p>
      </dgm:t>
    </dgm:pt>
    <dgm:pt modelId="{09625F90-6448-4E08-975D-D4640378A3A1}">
      <dgm:prSet phldrT="[Текст]"/>
      <dgm:spPr/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FF73DD55-4458-4B43-A1D3-8B025DEEF70C}" type="parTrans" cxnId="{1F4B2BB5-1620-4284-B0F5-0E5D0B06F898}">
      <dgm:prSet/>
      <dgm:spPr/>
      <dgm:t>
        <a:bodyPr/>
        <a:lstStyle/>
        <a:p>
          <a:endParaRPr lang="ru-RU"/>
        </a:p>
      </dgm:t>
    </dgm:pt>
    <dgm:pt modelId="{52016478-5594-4611-B194-76D635D46C8C}" type="sibTrans" cxnId="{1F4B2BB5-1620-4284-B0F5-0E5D0B06F898}">
      <dgm:prSet/>
      <dgm:spPr/>
      <dgm:t>
        <a:bodyPr/>
        <a:lstStyle/>
        <a:p>
          <a:endParaRPr lang="ru-RU"/>
        </a:p>
      </dgm:t>
    </dgm:pt>
    <dgm:pt modelId="{D137EB7B-9FD7-4BD5-ADB5-05E655D2B986}">
      <dgm:prSet phldrT="[Текст]"/>
      <dgm:spPr/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63A88FD0-C438-488B-A846-F57EBAAD637E}" type="parTrans" cxnId="{CA6C5DEB-D62E-47AE-B787-871BB89B2344}">
      <dgm:prSet/>
      <dgm:spPr/>
      <dgm:t>
        <a:bodyPr/>
        <a:lstStyle/>
        <a:p>
          <a:endParaRPr lang="ru-RU"/>
        </a:p>
      </dgm:t>
    </dgm:pt>
    <dgm:pt modelId="{3BF0BC91-F6B5-43A4-9CAB-8CE32D996C92}" type="sibTrans" cxnId="{CA6C5DEB-D62E-47AE-B787-871BB89B2344}">
      <dgm:prSet/>
      <dgm:spPr/>
      <dgm:t>
        <a:bodyPr/>
        <a:lstStyle/>
        <a:p>
          <a:endParaRPr lang="ru-RU"/>
        </a:p>
      </dgm:t>
    </dgm:pt>
    <dgm:pt modelId="{D23E3C3C-D6A1-474E-AA3B-3F1C90E1C41A}" type="pres">
      <dgm:prSet presAssocID="{38058695-45FB-43B5-BB92-4F33FE9577BA}" presName="Name0" presStyleCnt="0">
        <dgm:presLayoutVars>
          <dgm:dir/>
          <dgm:resizeHandles val="exact"/>
        </dgm:presLayoutVars>
      </dgm:prSet>
      <dgm:spPr/>
    </dgm:pt>
    <dgm:pt modelId="{390D8587-08A4-46E3-996F-BF373CDD268B}" type="pres">
      <dgm:prSet presAssocID="{8DFDFC36-99D5-441F-9232-8D124F1FC792}" presName="parTxOnly" presStyleLbl="node1" presStyleIdx="0" presStyleCnt="3" custLinFactY="39228" custLinFactNeighborX="-8041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2E8406-62D7-40BB-B383-94AF65D98EE4}" type="pres">
      <dgm:prSet presAssocID="{0744185B-CE2A-421F-8A7A-A4BF47A45F3D}" presName="parSpace" presStyleCnt="0"/>
      <dgm:spPr/>
    </dgm:pt>
    <dgm:pt modelId="{66459768-9F93-44BB-BFCA-A18D2BF40C5A}" type="pres">
      <dgm:prSet presAssocID="{09625F90-6448-4E08-975D-D4640378A3A1}" presName="parTxOnly" presStyleLbl="node1" presStyleIdx="1" presStyleCnt="3" custLinFactY="39228" custLinFactNeighborX="-879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778219-8A35-4905-8C80-10DF23FEF461}" type="pres">
      <dgm:prSet presAssocID="{52016478-5594-4611-B194-76D635D46C8C}" presName="parSpace" presStyleCnt="0"/>
      <dgm:spPr/>
    </dgm:pt>
    <dgm:pt modelId="{E8662560-5C4D-4E87-BC15-D29437BD06EE}" type="pres">
      <dgm:prSet presAssocID="{D137EB7B-9FD7-4BD5-ADB5-05E655D2B986}" presName="parTxOnly" presStyleLbl="node1" presStyleIdx="2" presStyleCnt="3" custLinFactY="39340" custLinFactNeighborX="1549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2A35D6-755A-45FB-9DE7-3BD702E50B4B}" srcId="{38058695-45FB-43B5-BB92-4F33FE9577BA}" destId="{8DFDFC36-99D5-441F-9232-8D124F1FC792}" srcOrd="0" destOrd="0" parTransId="{BCC65D51-7D6A-4295-B34A-7FE21449D1B8}" sibTransId="{0744185B-CE2A-421F-8A7A-A4BF47A45F3D}"/>
    <dgm:cxn modelId="{A9151302-89F9-4877-8029-1D1B270D3E4C}" type="presOf" srcId="{09625F90-6448-4E08-975D-D4640378A3A1}" destId="{66459768-9F93-44BB-BFCA-A18D2BF40C5A}" srcOrd="0" destOrd="0" presId="urn:microsoft.com/office/officeart/2005/8/layout/hChevron3"/>
    <dgm:cxn modelId="{CA6C5DEB-D62E-47AE-B787-871BB89B2344}" srcId="{38058695-45FB-43B5-BB92-4F33FE9577BA}" destId="{D137EB7B-9FD7-4BD5-ADB5-05E655D2B986}" srcOrd="2" destOrd="0" parTransId="{63A88FD0-C438-488B-A846-F57EBAAD637E}" sibTransId="{3BF0BC91-F6B5-43A4-9CAB-8CE32D996C92}"/>
    <dgm:cxn modelId="{D5B092EC-40B7-4D13-80AE-44FB5C9990DB}" type="presOf" srcId="{38058695-45FB-43B5-BB92-4F33FE9577BA}" destId="{D23E3C3C-D6A1-474E-AA3B-3F1C90E1C41A}" srcOrd="0" destOrd="0" presId="urn:microsoft.com/office/officeart/2005/8/layout/hChevron3"/>
    <dgm:cxn modelId="{1F4B2BB5-1620-4284-B0F5-0E5D0B06F898}" srcId="{38058695-45FB-43B5-BB92-4F33FE9577BA}" destId="{09625F90-6448-4E08-975D-D4640378A3A1}" srcOrd="1" destOrd="0" parTransId="{FF73DD55-4458-4B43-A1D3-8B025DEEF70C}" sibTransId="{52016478-5594-4611-B194-76D635D46C8C}"/>
    <dgm:cxn modelId="{4BAAC399-5C40-4921-8C7D-1526AE03C30C}" type="presOf" srcId="{8DFDFC36-99D5-441F-9232-8D124F1FC792}" destId="{390D8587-08A4-46E3-996F-BF373CDD268B}" srcOrd="0" destOrd="0" presId="urn:microsoft.com/office/officeart/2005/8/layout/hChevron3"/>
    <dgm:cxn modelId="{2557FBFD-63BC-4F41-8AD0-655713296516}" type="presOf" srcId="{D137EB7B-9FD7-4BD5-ADB5-05E655D2B986}" destId="{E8662560-5C4D-4E87-BC15-D29437BD06EE}" srcOrd="0" destOrd="0" presId="urn:microsoft.com/office/officeart/2005/8/layout/hChevron3"/>
    <dgm:cxn modelId="{C2949DBB-4F7B-457A-B4A1-A4420E354B60}" type="presParOf" srcId="{D23E3C3C-D6A1-474E-AA3B-3F1C90E1C41A}" destId="{390D8587-08A4-46E3-996F-BF373CDD268B}" srcOrd="0" destOrd="0" presId="urn:microsoft.com/office/officeart/2005/8/layout/hChevron3"/>
    <dgm:cxn modelId="{E5580EEA-D3C1-4203-92D1-AE08C8846FF8}" type="presParOf" srcId="{D23E3C3C-D6A1-474E-AA3B-3F1C90E1C41A}" destId="{152E8406-62D7-40BB-B383-94AF65D98EE4}" srcOrd="1" destOrd="0" presId="urn:microsoft.com/office/officeart/2005/8/layout/hChevron3"/>
    <dgm:cxn modelId="{495C04ED-E7CD-46FB-8D64-0BDC09424323}" type="presParOf" srcId="{D23E3C3C-D6A1-474E-AA3B-3F1C90E1C41A}" destId="{66459768-9F93-44BB-BFCA-A18D2BF40C5A}" srcOrd="2" destOrd="0" presId="urn:microsoft.com/office/officeart/2005/8/layout/hChevron3"/>
    <dgm:cxn modelId="{F4BED1B7-F398-487F-B8BA-46983AD1FF6A}" type="presParOf" srcId="{D23E3C3C-D6A1-474E-AA3B-3F1C90E1C41A}" destId="{7B778219-8A35-4905-8C80-10DF23FEF461}" srcOrd="3" destOrd="0" presId="urn:microsoft.com/office/officeart/2005/8/layout/hChevron3"/>
    <dgm:cxn modelId="{23352A2F-0C51-4694-9BE1-F0DA62166A87}" type="presParOf" srcId="{D23E3C3C-D6A1-474E-AA3B-3F1C90E1C41A}" destId="{E8662560-5C4D-4E87-BC15-D29437BD06EE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58695-45FB-43B5-BB92-4F33FE9577BA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8DFDFC36-99D5-441F-9232-8D124F1FC792}">
      <dgm:prSet phldrT="[Текст]"/>
      <dgm:spPr/>
      <dgm:t>
        <a:bodyPr/>
        <a:lstStyle/>
        <a:p>
          <a:endParaRPr lang="ru-RU" dirty="0"/>
        </a:p>
      </dgm:t>
    </dgm:pt>
    <dgm:pt modelId="{BCC65D51-7D6A-4295-B34A-7FE21449D1B8}" type="parTrans" cxnId="{6B2A35D6-755A-45FB-9DE7-3BD702E50B4B}">
      <dgm:prSet/>
      <dgm:spPr/>
      <dgm:t>
        <a:bodyPr/>
        <a:lstStyle/>
        <a:p>
          <a:endParaRPr lang="ru-RU"/>
        </a:p>
      </dgm:t>
    </dgm:pt>
    <dgm:pt modelId="{0744185B-CE2A-421F-8A7A-A4BF47A45F3D}" type="sibTrans" cxnId="{6B2A35D6-755A-45FB-9DE7-3BD702E50B4B}">
      <dgm:prSet/>
      <dgm:spPr/>
      <dgm:t>
        <a:bodyPr/>
        <a:lstStyle/>
        <a:p>
          <a:endParaRPr lang="ru-RU"/>
        </a:p>
      </dgm:t>
    </dgm:pt>
    <dgm:pt modelId="{D137EB7B-9FD7-4BD5-ADB5-05E655D2B986}">
      <dgm:prSet phldrT="[Текст]"/>
      <dgm:spPr/>
      <dgm:t>
        <a:bodyPr/>
        <a:lstStyle/>
        <a:p>
          <a:endParaRPr lang="ru-RU" dirty="0"/>
        </a:p>
      </dgm:t>
    </dgm:pt>
    <dgm:pt modelId="{63A88FD0-C438-488B-A846-F57EBAAD637E}" type="parTrans" cxnId="{CA6C5DEB-D62E-47AE-B787-871BB89B2344}">
      <dgm:prSet/>
      <dgm:spPr/>
      <dgm:t>
        <a:bodyPr/>
        <a:lstStyle/>
        <a:p>
          <a:endParaRPr lang="ru-RU"/>
        </a:p>
      </dgm:t>
    </dgm:pt>
    <dgm:pt modelId="{3BF0BC91-F6B5-43A4-9CAB-8CE32D996C92}" type="sibTrans" cxnId="{CA6C5DEB-D62E-47AE-B787-871BB89B2344}">
      <dgm:prSet/>
      <dgm:spPr/>
      <dgm:t>
        <a:bodyPr/>
        <a:lstStyle/>
        <a:p>
          <a:endParaRPr lang="ru-RU"/>
        </a:p>
      </dgm:t>
    </dgm:pt>
    <dgm:pt modelId="{09625F90-6448-4E08-975D-D4640378A3A1}">
      <dgm:prSet phldrT="[Текст]"/>
      <dgm:spPr/>
      <dgm:t>
        <a:bodyPr/>
        <a:lstStyle/>
        <a:p>
          <a:endParaRPr lang="ru-RU" dirty="0"/>
        </a:p>
      </dgm:t>
    </dgm:pt>
    <dgm:pt modelId="{52016478-5594-4611-B194-76D635D46C8C}" type="sibTrans" cxnId="{1F4B2BB5-1620-4284-B0F5-0E5D0B06F898}">
      <dgm:prSet/>
      <dgm:spPr/>
      <dgm:t>
        <a:bodyPr/>
        <a:lstStyle/>
        <a:p>
          <a:endParaRPr lang="ru-RU"/>
        </a:p>
      </dgm:t>
    </dgm:pt>
    <dgm:pt modelId="{FF73DD55-4458-4B43-A1D3-8B025DEEF70C}" type="parTrans" cxnId="{1F4B2BB5-1620-4284-B0F5-0E5D0B06F898}">
      <dgm:prSet/>
      <dgm:spPr/>
      <dgm:t>
        <a:bodyPr/>
        <a:lstStyle/>
        <a:p>
          <a:endParaRPr lang="ru-RU"/>
        </a:p>
      </dgm:t>
    </dgm:pt>
    <dgm:pt modelId="{2EF859C0-A5B9-4721-80FD-5F11A540BCEF}">
      <dgm:prSet/>
      <dgm:spPr/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AA4C7874-ADB1-4600-88CE-11107763E9BE}" type="parTrans" cxnId="{4948CE58-A08E-4EF3-A176-B9D3B2127A7E}">
      <dgm:prSet/>
      <dgm:spPr/>
      <dgm:t>
        <a:bodyPr/>
        <a:lstStyle/>
        <a:p>
          <a:endParaRPr lang="ru-RU"/>
        </a:p>
      </dgm:t>
    </dgm:pt>
    <dgm:pt modelId="{2740FE05-4812-4D19-B74C-7B4A52DFA910}" type="sibTrans" cxnId="{4948CE58-A08E-4EF3-A176-B9D3B2127A7E}">
      <dgm:prSet/>
      <dgm:spPr/>
      <dgm:t>
        <a:bodyPr/>
        <a:lstStyle/>
        <a:p>
          <a:endParaRPr lang="ru-RU"/>
        </a:p>
      </dgm:t>
    </dgm:pt>
    <dgm:pt modelId="{D23E3C3C-D6A1-474E-AA3B-3F1C90E1C41A}" type="pres">
      <dgm:prSet presAssocID="{38058695-45FB-43B5-BB92-4F33FE9577BA}" presName="Name0" presStyleCnt="0">
        <dgm:presLayoutVars>
          <dgm:dir/>
          <dgm:resizeHandles val="exact"/>
        </dgm:presLayoutVars>
      </dgm:prSet>
      <dgm:spPr/>
    </dgm:pt>
    <dgm:pt modelId="{390D8587-08A4-46E3-996F-BF373CDD268B}" type="pres">
      <dgm:prSet presAssocID="{8DFDFC36-99D5-441F-9232-8D124F1FC792}" presName="parTxOnly" presStyleLbl="node1" presStyleIdx="0" presStyleCnt="4" custLinFactY="39228" custLinFactNeighborX="-8041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2E8406-62D7-40BB-B383-94AF65D98EE4}" type="pres">
      <dgm:prSet presAssocID="{0744185B-CE2A-421F-8A7A-A4BF47A45F3D}" presName="parSpace" presStyleCnt="0"/>
      <dgm:spPr/>
    </dgm:pt>
    <dgm:pt modelId="{66459768-9F93-44BB-BFCA-A18D2BF40C5A}" type="pres">
      <dgm:prSet presAssocID="{09625F90-6448-4E08-975D-D4640378A3A1}" presName="parTxOnly" presStyleLbl="node1" presStyleIdx="1" presStyleCnt="4" custLinFactY="39228" custLinFactNeighborX="-879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778219-8A35-4905-8C80-10DF23FEF461}" type="pres">
      <dgm:prSet presAssocID="{52016478-5594-4611-B194-76D635D46C8C}" presName="parSpace" presStyleCnt="0"/>
      <dgm:spPr/>
    </dgm:pt>
    <dgm:pt modelId="{E8662560-5C4D-4E87-BC15-D29437BD06EE}" type="pres">
      <dgm:prSet presAssocID="{D137EB7B-9FD7-4BD5-ADB5-05E655D2B986}" presName="parTxOnly" presStyleLbl="node1" presStyleIdx="2" presStyleCnt="4" custLinFactX="61527" custLinFactY="44500" custLinFactNeighborX="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CEA3E-A65F-495B-9995-2B15CCF3B58A}" type="pres">
      <dgm:prSet presAssocID="{3BF0BC91-F6B5-43A4-9CAB-8CE32D996C92}" presName="parSpace" presStyleCnt="0"/>
      <dgm:spPr/>
    </dgm:pt>
    <dgm:pt modelId="{5FEAF418-E5D2-4787-8E68-473297CCC076}" type="pres">
      <dgm:prSet presAssocID="{2EF859C0-A5B9-4721-80FD-5F11A540BCE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DCF6F6-6AF5-4472-BB00-7F2EEA2EA965}" type="presOf" srcId="{2EF859C0-A5B9-4721-80FD-5F11A540BCEF}" destId="{5FEAF418-E5D2-4787-8E68-473297CCC076}" srcOrd="0" destOrd="0" presId="urn:microsoft.com/office/officeart/2005/8/layout/hChevron3"/>
    <dgm:cxn modelId="{6B2A35D6-755A-45FB-9DE7-3BD702E50B4B}" srcId="{38058695-45FB-43B5-BB92-4F33FE9577BA}" destId="{8DFDFC36-99D5-441F-9232-8D124F1FC792}" srcOrd="0" destOrd="0" parTransId="{BCC65D51-7D6A-4295-B34A-7FE21449D1B8}" sibTransId="{0744185B-CE2A-421F-8A7A-A4BF47A45F3D}"/>
    <dgm:cxn modelId="{A9151302-89F9-4877-8029-1D1B270D3E4C}" type="presOf" srcId="{09625F90-6448-4E08-975D-D4640378A3A1}" destId="{66459768-9F93-44BB-BFCA-A18D2BF40C5A}" srcOrd="0" destOrd="0" presId="urn:microsoft.com/office/officeart/2005/8/layout/hChevron3"/>
    <dgm:cxn modelId="{CA6C5DEB-D62E-47AE-B787-871BB89B2344}" srcId="{38058695-45FB-43B5-BB92-4F33FE9577BA}" destId="{D137EB7B-9FD7-4BD5-ADB5-05E655D2B986}" srcOrd="2" destOrd="0" parTransId="{63A88FD0-C438-488B-A846-F57EBAAD637E}" sibTransId="{3BF0BC91-F6B5-43A4-9CAB-8CE32D996C92}"/>
    <dgm:cxn modelId="{D5B092EC-40B7-4D13-80AE-44FB5C9990DB}" type="presOf" srcId="{38058695-45FB-43B5-BB92-4F33FE9577BA}" destId="{D23E3C3C-D6A1-474E-AA3B-3F1C90E1C41A}" srcOrd="0" destOrd="0" presId="urn:microsoft.com/office/officeart/2005/8/layout/hChevron3"/>
    <dgm:cxn modelId="{1F4B2BB5-1620-4284-B0F5-0E5D0B06F898}" srcId="{38058695-45FB-43B5-BB92-4F33FE9577BA}" destId="{09625F90-6448-4E08-975D-D4640378A3A1}" srcOrd="1" destOrd="0" parTransId="{FF73DD55-4458-4B43-A1D3-8B025DEEF70C}" sibTransId="{52016478-5594-4611-B194-76D635D46C8C}"/>
    <dgm:cxn modelId="{4948CE58-A08E-4EF3-A176-B9D3B2127A7E}" srcId="{38058695-45FB-43B5-BB92-4F33FE9577BA}" destId="{2EF859C0-A5B9-4721-80FD-5F11A540BCEF}" srcOrd="3" destOrd="0" parTransId="{AA4C7874-ADB1-4600-88CE-11107763E9BE}" sibTransId="{2740FE05-4812-4D19-B74C-7B4A52DFA910}"/>
    <dgm:cxn modelId="{4BAAC399-5C40-4921-8C7D-1526AE03C30C}" type="presOf" srcId="{8DFDFC36-99D5-441F-9232-8D124F1FC792}" destId="{390D8587-08A4-46E3-996F-BF373CDD268B}" srcOrd="0" destOrd="0" presId="urn:microsoft.com/office/officeart/2005/8/layout/hChevron3"/>
    <dgm:cxn modelId="{2557FBFD-63BC-4F41-8AD0-655713296516}" type="presOf" srcId="{D137EB7B-9FD7-4BD5-ADB5-05E655D2B986}" destId="{E8662560-5C4D-4E87-BC15-D29437BD06EE}" srcOrd="0" destOrd="0" presId="urn:microsoft.com/office/officeart/2005/8/layout/hChevron3"/>
    <dgm:cxn modelId="{C2949DBB-4F7B-457A-B4A1-A4420E354B60}" type="presParOf" srcId="{D23E3C3C-D6A1-474E-AA3B-3F1C90E1C41A}" destId="{390D8587-08A4-46E3-996F-BF373CDD268B}" srcOrd="0" destOrd="0" presId="urn:microsoft.com/office/officeart/2005/8/layout/hChevron3"/>
    <dgm:cxn modelId="{E5580EEA-D3C1-4203-92D1-AE08C8846FF8}" type="presParOf" srcId="{D23E3C3C-D6A1-474E-AA3B-3F1C90E1C41A}" destId="{152E8406-62D7-40BB-B383-94AF65D98EE4}" srcOrd="1" destOrd="0" presId="urn:microsoft.com/office/officeart/2005/8/layout/hChevron3"/>
    <dgm:cxn modelId="{495C04ED-E7CD-46FB-8D64-0BDC09424323}" type="presParOf" srcId="{D23E3C3C-D6A1-474E-AA3B-3F1C90E1C41A}" destId="{66459768-9F93-44BB-BFCA-A18D2BF40C5A}" srcOrd="2" destOrd="0" presId="urn:microsoft.com/office/officeart/2005/8/layout/hChevron3"/>
    <dgm:cxn modelId="{F4BED1B7-F398-487F-B8BA-46983AD1FF6A}" type="presParOf" srcId="{D23E3C3C-D6A1-474E-AA3B-3F1C90E1C41A}" destId="{7B778219-8A35-4905-8C80-10DF23FEF461}" srcOrd="3" destOrd="0" presId="urn:microsoft.com/office/officeart/2005/8/layout/hChevron3"/>
    <dgm:cxn modelId="{23352A2F-0C51-4694-9BE1-F0DA62166A87}" type="presParOf" srcId="{D23E3C3C-D6A1-474E-AA3B-3F1C90E1C41A}" destId="{E8662560-5C4D-4E87-BC15-D29437BD06EE}" srcOrd="4" destOrd="0" presId="urn:microsoft.com/office/officeart/2005/8/layout/hChevron3"/>
    <dgm:cxn modelId="{5A2EB10F-1AF6-4F9A-A1BC-E7FA57F76944}" type="presParOf" srcId="{D23E3C3C-D6A1-474E-AA3B-3F1C90E1C41A}" destId="{78CCEA3E-A65F-495B-9995-2B15CCF3B58A}" srcOrd="5" destOrd="0" presId="urn:microsoft.com/office/officeart/2005/8/layout/hChevron3"/>
    <dgm:cxn modelId="{ED0DB441-B9B0-45A8-A2B6-51DBF23016F8}" type="presParOf" srcId="{D23E3C3C-D6A1-474E-AA3B-3F1C90E1C41A}" destId="{5FEAF418-E5D2-4787-8E68-473297CCC076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444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gif"/><Relationship Id="rId2" Type="http://schemas.microsoft.com/office/2007/relationships/media" Target="../media/media1.gif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7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gif"/><Relationship Id="rId1" Type="http://schemas.microsoft.com/office/2007/relationships/media" Target="../media/media3.gif"/><Relationship Id="rId4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gif"/><Relationship Id="rId2" Type="http://schemas.microsoft.com/office/2007/relationships/media" Target="../media/media4.gif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0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4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jpg"/></Relationships>
</file>

<file path=ppt/slides/_rels/slide7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gif"/></Relationships>
</file>

<file path=ppt/slides/_rels/slide7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gif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4" Type="http://schemas.openxmlformats.org/officeDocument/2006/relationships/image" Target="../media/image79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9283" y="1084729"/>
            <a:ext cx="10163081" cy="2793906"/>
          </a:xfrm>
        </p:spPr>
        <p:txBody>
          <a:bodyPr rtlCol="0">
            <a:normAutofit/>
          </a:bodyPr>
          <a:lstStyle/>
          <a:p>
            <a:r>
              <a:rPr lang="ru-RU" sz="4400" dirty="0"/>
              <a:t>К</a:t>
            </a:r>
            <a:r>
              <a:rPr lang="ru" sz="4400" dirty="0"/>
              <a:t>оррекционно-развивающее </a:t>
            </a:r>
            <a:r>
              <a:rPr lang="ru" sz="4400" dirty="0" smtClean="0"/>
              <a:t>занятие</a:t>
            </a:r>
            <a:br>
              <a:rPr lang="ru" sz="4400" dirty="0" smtClean="0"/>
            </a:br>
            <a:r>
              <a:rPr lang="ru" sz="4400" dirty="0" smtClean="0"/>
              <a:t>для обучающихся с ЗПР</a:t>
            </a:r>
            <a:br>
              <a:rPr lang="ru" sz="4400" dirty="0" smtClean="0"/>
            </a:br>
            <a:r>
              <a:rPr lang="ru" sz="4400" dirty="0" smtClean="0"/>
              <a:t>1 класс</a:t>
            </a:r>
            <a:endParaRPr lang="ru" sz="44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91154" y="5475485"/>
            <a:ext cx="7091361" cy="114046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Материал подготовили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А.Д.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Вильшанская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к.п.н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., директор ГКОУ «Школа 2124 «Центр образования и коррекции» г. Москвы;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Е.О. Румянцева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, учитель-дефектолог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ГКОУ «Школа 2124 «Центр образования и коррекции» г. Москвы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lum bright="6000" contrast="37000"/>
          </a:blip>
          <a:stretch>
            <a:fillRect/>
          </a:stretch>
        </p:blipFill>
        <p:spPr>
          <a:xfrm>
            <a:off x="10797487" y="6277271"/>
            <a:ext cx="1273490" cy="44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7009" y="1188013"/>
            <a:ext cx="8330046" cy="581921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dk1"/>
                </a:solidFill>
              </a:rPr>
              <a:t>Повторять профессии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47009" y="1995627"/>
            <a:ext cx="8330046" cy="725081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400" dirty="0" smtClean="0"/>
              <a:t>Подбирать </a:t>
            </a:r>
            <a:r>
              <a:rPr lang="ru-RU" sz="2400" dirty="0"/>
              <a:t>каждому соответствующее место работы</a:t>
            </a:r>
          </a:p>
          <a:p>
            <a:pPr algn="ctr"/>
            <a:endParaRPr lang="ru-RU" sz="2800" dirty="0">
              <a:solidFill>
                <a:schemeClr val="dk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47009" y="2946401"/>
            <a:ext cx="8330046" cy="849256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Уточнять, что нужно для работы людям разных профессий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47009" y="4021350"/>
            <a:ext cx="8330046" cy="69272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Решать проблемные задачи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81201" y="302489"/>
            <a:ext cx="8395854" cy="581922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Сегодня на занятии мы будем: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47009" y="4939770"/>
            <a:ext cx="8330046" cy="69272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Определять последовательность событий</a:t>
            </a:r>
            <a:endParaRPr lang="ru-RU" sz="24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13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Давай продолжим!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90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Отгадай загадку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938981" y="1588498"/>
            <a:ext cx="4701309" cy="2862322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dirty="0" smtClean="0"/>
              <a:t>К далёким поездкам давно он привык, 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Он водит автобус, такси, грузовик,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В любую погоду он рано встаёт,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Везёт пассажиров и грузы везёт. </a:t>
            </a:r>
          </a:p>
          <a:p>
            <a:pPr algn="ctr">
              <a:lnSpc>
                <a:spcPct val="200000"/>
              </a:lnSpc>
            </a:pPr>
            <a:endParaRPr lang="ru-RU" dirty="0"/>
          </a:p>
        </p:txBody>
      </p:sp>
      <p:pic>
        <p:nvPicPr>
          <p:cNvPr id="5" name="Picture 2" descr="https://sun9-56.userapi.com/impg/ba4KxGC1P97gkneapU7qXFIhHF2OmRcDuIbWMQ/9qLGFARMwME.jpg?size=604x330&amp;quality=96&amp;sign=82286946d33c9b48e9be6c72c4dae7fb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9" r="21998" b="2035"/>
          <a:stretch/>
        </p:blipFill>
        <p:spPr bwMode="auto">
          <a:xfrm>
            <a:off x="3112655" y="1588498"/>
            <a:ext cx="235167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295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Найди картинку, соответствующую этой профессии.</a:t>
            </a:r>
          </a:p>
        </p:txBody>
      </p:sp>
      <p:pic>
        <p:nvPicPr>
          <p:cNvPr id="2050" name="Picture 2" descr="https://stihi.ru/pics/2018/10/24/81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97" y="3529447"/>
            <a:ext cx="3068782" cy="30687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2" name="Picture 4" descr="https://cdn.freelance.ru/img/portfolio/pics/00/38/E9/3729887.jpg?mt=9b3897b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35" y="3537528"/>
            <a:ext cx="3370547" cy="30687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6" name="Picture 8" descr="https://ichef.bbci.co.uk/images/ic/1200xn/p056gb8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630" y="3537528"/>
            <a:ext cx="3904116" cy="21960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0211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Проверь себя. Кто это?</a:t>
            </a:r>
          </a:p>
        </p:txBody>
      </p:sp>
      <p:pic>
        <p:nvPicPr>
          <p:cNvPr id="2056" name="Picture 8" descr="https://ichef.bbci.co.uk/images/ic/1200xn/p056gb8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539" y="1581727"/>
            <a:ext cx="5545924" cy="31195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2533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036" y="255465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Проверь себя. Кто это?</a:t>
            </a:r>
          </a:p>
        </p:txBody>
      </p:sp>
      <p:pic>
        <p:nvPicPr>
          <p:cNvPr id="2056" name="Picture 8" descr="https://ichef.bbci.co.uk/images/ic/1200xn/p056gb8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539" y="1581727"/>
            <a:ext cx="5545924" cy="31195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9" name="TextBox 8"/>
          <p:cNvSpPr txBox="1"/>
          <p:nvPr/>
        </p:nvSpPr>
        <p:spPr>
          <a:xfrm>
            <a:off x="5569828" y="5054913"/>
            <a:ext cx="2983346" cy="517236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dirty="0" smtClean="0"/>
              <a:t>водитель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10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Отлично!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81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Послушай </a:t>
            </a:r>
            <a:r>
              <a:rPr lang="ru-RU" sz="2800" dirty="0" smtClean="0"/>
              <a:t>загадку. </a:t>
            </a:r>
            <a:r>
              <a:rPr lang="ru-RU" sz="2800" dirty="0"/>
              <a:t>О какой профессии в </a:t>
            </a:r>
            <a:r>
              <a:rPr lang="ru-RU" sz="2800" dirty="0" smtClean="0"/>
              <a:t>ней говорится</a:t>
            </a:r>
            <a:r>
              <a:rPr lang="ru-RU" sz="28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38981" y="1588498"/>
            <a:ext cx="4701309" cy="2862322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dirty="0" smtClean="0"/>
              <a:t>Мерки он снимает ловко,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Есть напёрсток, есть иголка.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Быстро шьёт любой наряд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Он для взрослых и ребят.</a:t>
            </a:r>
          </a:p>
          <a:p>
            <a:pPr algn="ctr">
              <a:lnSpc>
                <a:spcPct val="200000"/>
              </a:lnSpc>
            </a:pPr>
            <a:endParaRPr lang="ru-RU" dirty="0"/>
          </a:p>
        </p:txBody>
      </p:sp>
      <p:pic>
        <p:nvPicPr>
          <p:cNvPr id="6" name="Picture 2" descr="https://sun9-56.userapi.com/impg/ba4KxGC1P97gkneapU7qXFIhHF2OmRcDuIbWMQ/9qLGFARMwME.jpg?size=604x330&amp;quality=96&amp;sign=82286946d33c9b48e9be6c72c4dae7fb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9" r="21998" b="2035"/>
          <a:stretch/>
        </p:blipFill>
        <p:spPr bwMode="auto">
          <a:xfrm>
            <a:off x="3112655" y="1588498"/>
            <a:ext cx="235167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15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Найди картинку, соответствующую этой профессии.</a:t>
            </a:r>
          </a:p>
        </p:txBody>
      </p:sp>
      <p:pic>
        <p:nvPicPr>
          <p:cNvPr id="4098" name="Picture 2" descr="https://st3.depositphotos.com/5857850/18965/v/950/depositphotos_189653184-stock-illustration-fashion-shop-super-market-femal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80" r="30341" b="2178"/>
          <a:stretch/>
        </p:blipFill>
        <p:spPr bwMode="auto">
          <a:xfrm>
            <a:off x="3816998" y="3334328"/>
            <a:ext cx="4357183" cy="33272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0" name="Picture 4" descr="https://apollo-olx.cdnvideo.ru/v1/files/pxr0hyxlqnxe-UZ/image;s=860x8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447" y="3369098"/>
            <a:ext cx="3385644" cy="32950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2" name="Picture 6" descr="https://illustrators.ru/uploads/illustration/image/614238/main_614238_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57" y="3334328"/>
            <a:ext cx="2990375" cy="33620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973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Проверь себя. Кто это?</a:t>
            </a:r>
          </a:p>
        </p:txBody>
      </p:sp>
      <p:pic>
        <p:nvPicPr>
          <p:cNvPr id="4102" name="Picture 6" descr="https://illustrators.ru/uploads/illustration/image/614238/main_614238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890" y="1500753"/>
            <a:ext cx="3943443" cy="4433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8072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Отгадай загадку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938981" y="1588498"/>
            <a:ext cx="4701309" cy="2862322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dirty="0" smtClean="0"/>
              <a:t>Кирпичи кладёт он в ряд,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Строит школу для ребят.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Не шахтёр и не водитель,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Строит школу нам … </a:t>
            </a:r>
          </a:p>
          <a:p>
            <a:pPr algn="ctr">
              <a:lnSpc>
                <a:spcPct val="200000"/>
              </a:lnSpc>
            </a:pPr>
            <a:endParaRPr lang="ru-RU" dirty="0"/>
          </a:p>
        </p:txBody>
      </p:sp>
      <p:pic>
        <p:nvPicPr>
          <p:cNvPr id="2050" name="Picture 2" descr="https://sun9-56.userapi.com/impg/ba4KxGC1P97gkneapU7qXFIhHF2OmRcDuIbWMQ/9qLGFARMwME.jpg?size=604x330&amp;quality=96&amp;sign=82286946d33c9b48e9be6c72c4dae7fb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9" r="21998" b="2035"/>
          <a:stretch/>
        </p:blipFill>
        <p:spPr bwMode="auto">
          <a:xfrm>
            <a:off x="3112655" y="1588498"/>
            <a:ext cx="235167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92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Проверь себя. Кто это?</a:t>
            </a:r>
          </a:p>
        </p:txBody>
      </p:sp>
      <p:pic>
        <p:nvPicPr>
          <p:cNvPr id="4102" name="Picture 6" descr="https://illustrators.ru/uploads/illustration/image/614238/main_614238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890" y="1500753"/>
            <a:ext cx="3943443" cy="4433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4598915" y="6142182"/>
            <a:ext cx="2983346" cy="517236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dirty="0" smtClean="0"/>
              <a:t>портной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96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Очень хорошо!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3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Послушай загадку. О какой профессии в ней говорится?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938981" y="1588498"/>
            <a:ext cx="4701309" cy="2862322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lvl="2" fontAlgn="base">
              <a:lnSpc>
                <a:spcPct val="200000"/>
              </a:lnSpc>
            </a:pPr>
            <a:r>
              <a:rPr lang="ru-RU" dirty="0"/>
              <a:t>Доктор, но не для детей,</a:t>
            </a:r>
          </a:p>
          <a:p>
            <a:pPr lvl="2" fontAlgn="base">
              <a:lnSpc>
                <a:spcPct val="200000"/>
              </a:lnSpc>
            </a:pPr>
            <a:r>
              <a:rPr lang="ru-RU" dirty="0"/>
              <a:t>А для птиц и для зверей.</a:t>
            </a:r>
          </a:p>
          <a:p>
            <a:pPr lvl="2" fontAlgn="base">
              <a:lnSpc>
                <a:spcPct val="200000"/>
              </a:lnSpc>
            </a:pPr>
            <a:r>
              <a:rPr lang="ru-RU" dirty="0"/>
              <a:t>У него особый дар,</a:t>
            </a:r>
          </a:p>
          <a:p>
            <a:pPr lvl="2" fontAlgn="base">
              <a:lnSpc>
                <a:spcPct val="200000"/>
              </a:lnSpc>
            </a:pPr>
            <a:r>
              <a:rPr lang="ru-RU" dirty="0"/>
              <a:t>Этот врач - …</a:t>
            </a:r>
          </a:p>
          <a:p>
            <a:pPr algn="ctr">
              <a:lnSpc>
                <a:spcPct val="200000"/>
              </a:lnSpc>
            </a:pPr>
            <a:endParaRPr lang="ru-RU" dirty="0"/>
          </a:p>
        </p:txBody>
      </p:sp>
      <p:pic>
        <p:nvPicPr>
          <p:cNvPr id="6" name="Picture 2" descr="https://sun9-56.userapi.com/impg/ba4KxGC1P97gkneapU7qXFIhHF2OmRcDuIbWMQ/9qLGFARMwME.jpg?size=604x330&amp;quality=96&amp;sign=82286946d33c9b48e9be6c72c4dae7fb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9" r="21998" b="2035"/>
          <a:stretch/>
        </p:blipFill>
        <p:spPr bwMode="auto">
          <a:xfrm>
            <a:off x="3112655" y="1588498"/>
            <a:ext cx="235167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59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Найди картинку, соответствующую этой профессии.</a:t>
            </a:r>
          </a:p>
        </p:txBody>
      </p:sp>
      <p:pic>
        <p:nvPicPr>
          <p:cNvPr id="6146" name="Picture 2" descr="https://cdn.friendlystock.com/wp-content/uploads/2018/05/5-little-boy-getting-his-teeth-cleaned-cartoon-clip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81" y="3269673"/>
            <a:ext cx="3269672" cy="3269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4" name="Picture 2" descr="https://p0.zoon.ru/4/7/561202cacd7f98ec2c8b456a_5cf7d5b80b2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435" y="3306618"/>
            <a:ext cx="3139271" cy="3269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6" name="Picture 4" descr="https://thumbs.dreamstime.com/b/%D1%87%D0%B5-%D0%BE%D0%B2%D0%B5%D0%BA-%D0%B0%D0%BF%D1%82%D0%B5%D0%BA%D0%B0%D1%80%D1%8F-%D1%81-%D0%BC%D0%B5-%D0%B8%D1%86%D0%B8%D0%BD%D0%BE%D0%B9-%D0%BD%D0%B0-%D1%81%D1%87%D0%B5%D1%82%D1%87%D0%B8%D0%BA%D0%B5-%D0%B2-%D1%84%D0%B0%D1%80%D0%BC%D0%B0%D1%86%D0%B8%D0%B8-784903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125" y="3472873"/>
            <a:ext cx="4034831" cy="3066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5537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Проверь себя. Кто это?</a:t>
            </a:r>
          </a:p>
        </p:txBody>
      </p:sp>
      <p:pic>
        <p:nvPicPr>
          <p:cNvPr id="8194" name="Picture 2" descr="https://p0.zoon.ru/4/7/561202cacd7f98ec2c8b456a_5cf7d5b80b2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952" y="1810327"/>
            <a:ext cx="3139271" cy="3269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590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/>
              <a:t>Проверь себя. Кто это?</a:t>
            </a:r>
          </a:p>
        </p:txBody>
      </p:sp>
      <p:pic>
        <p:nvPicPr>
          <p:cNvPr id="8194" name="Picture 2" descr="https://p0.zoon.ru/4/7/561202cacd7f98ec2c8b456a_5cf7d5b80b2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952" y="1810327"/>
            <a:ext cx="3139271" cy="3269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4314896" y="5403585"/>
            <a:ext cx="3551382" cy="517236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dirty="0" smtClean="0"/>
              <a:t>ветеринар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9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Давай продолжим!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67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236" y="424872"/>
            <a:ext cx="9142413" cy="692416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" sz="3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Найди каждому его место работы</a:t>
            </a:r>
          </a:p>
        </p:txBody>
      </p:sp>
      <p:pic>
        <p:nvPicPr>
          <p:cNvPr id="11266" name="Picture 2" descr="https://oir.mobi/uploads/posts/2021-03/1616723714_18-p-smaili-krasivo-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" r="8788" b="13419"/>
          <a:stretch/>
        </p:blipFill>
        <p:spPr bwMode="auto">
          <a:xfrm>
            <a:off x="4701810" y="1868993"/>
            <a:ext cx="2678545" cy="267479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817592" y="3352560"/>
            <a:ext cx="1884218" cy="778453"/>
          </a:xfrm>
          <a:prstGeom prst="straightConnector1">
            <a:avLst/>
          </a:prstGeom>
          <a:ln w="111125">
            <a:solidFill>
              <a:srgbClr val="FFFF0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380355" y="3322131"/>
            <a:ext cx="2243139" cy="741507"/>
          </a:xfrm>
          <a:prstGeom prst="straightConnector1">
            <a:avLst/>
          </a:prstGeom>
          <a:ln w="111125">
            <a:solidFill>
              <a:srgbClr val="FFFF0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517380" y="4104265"/>
            <a:ext cx="536209" cy="1247920"/>
          </a:xfrm>
          <a:prstGeom prst="straightConnector1">
            <a:avLst/>
          </a:prstGeom>
          <a:ln w="111125">
            <a:solidFill>
              <a:srgbClr val="FFFF0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923952" y="4180249"/>
            <a:ext cx="808182" cy="1221655"/>
          </a:xfrm>
          <a:prstGeom prst="straightConnector1">
            <a:avLst/>
          </a:prstGeom>
          <a:ln w="111125">
            <a:solidFill>
              <a:srgbClr val="FFFF0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6041081" y="4543786"/>
            <a:ext cx="1" cy="1251670"/>
          </a:xfrm>
          <a:prstGeom prst="straightConnector1">
            <a:avLst/>
          </a:prstGeom>
          <a:ln w="111125">
            <a:solidFill>
              <a:srgbClr val="FFFF0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2890983" y="2131389"/>
            <a:ext cx="1894501" cy="574866"/>
          </a:xfrm>
          <a:prstGeom prst="straightConnector1">
            <a:avLst/>
          </a:prstGeom>
          <a:ln w="111125">
            <a:solidFill>
              <a:srgbClr val="FFFF0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56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62" b="1030"/>
          <a:stretch/>
        </p:blipFill>
        <p:spPr>
          <a:xfrm>
            <a:off x="4756727" y="2280859"/>
            <a:ext cx="2472079" cy="4220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Заголовок 4"/>
          <p:cNvSpPr txBox="1">
            <a:spLocks/>
          </p:cNvSpPr>
          <p:nvPr/>
        </p:nvSpPr>
        <p:spPr>
          <a:xfrm>
            <a:off x="908944" y="517237"/>
            <a:ext cx="10241538" cy="803564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Где работает почтальон?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57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62" b="1030"/>
          <a:stretch/>
        </p:blipFill>
        <p:spPr>
          <a:xfrm>
            <a:off x="5052291" y="1600457"/>
            <a:ext cx="2167278" cy="3699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61" y="381301"/>
            <a:ext cx="4064003" cy="2709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 descr="https://drasler.ru/wp-content/uploads/2019/10/%D0%A4%D0%B5%D1%80%D0%BC%D0%B0-%D1%80%D0%B8%D1%81%D1%83%D0%BD%D0%BA%D0%B8-%D0%B4%D0%BB%D1%8F-%D0%B4%D0%B5%D1%82%D0%B5%D0%B9-0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1" y="3720796"/>
            <a:ext cx="4349229" cy="2837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6" name="Picture 6" descr="https://avatars.mds.yandex.net/get-znatoki/1368855/2a000001704cac4909557eb41db76c0fc52a/w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389" y="381301"/>
            <a:ext cx="3895458" cy="2681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8" name="Picture 8" descr="https://i.pinimg.com/originals/42/5a/19/425a192b19b0d91ad9494eb5327c06f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395" y="3971988"/>
            <a:ext cx="3747051" cy="2810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5080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Найди отгадку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96429" y="751987"/>
            <a:ext cx="433710" cy="349557"/>
          </a:xfrm>
          <a:prstGeom prst="rect">
            <a:avLst/>
          </a:prstGeom>
        </p:spPr>
      </p:pic>
      <p:pic>
        <p:nvPicPr>
          <p:cNvPr id="1026" name="Picture 2" descr="https://img-fotki.yandex.ru/get/479612/200418627.239/0_1bf228_a9cf66d2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36" y="3380666"/>
            <a:ext cx="3153073" cy="28579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423" y="3353865"/>
            <a:ext cx="3576495" cy="28825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https://thumbs.dreamstime.com/b/%D0%BC%D0%B0%D0%B3%D0%B0%D0%B7%D0%B8%D0%BD-%D0%BF%D0%B0%D1%80%D0%B8%D0%BA%D0%BC%D0%B0%D1%85%D0%B5%D1%80%D0%B0-s-120246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4268" y="3276199"/>
            <a:ext cx="2624923" cy="34998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3473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62" b="1030"/>
          <a:stretch/>
        </p:blipFill>
        <p:spPr>
          <a:xfrm>
            <a:off x="5043055" y="2047529"/>
            <a:ext cx="2111859" cy="3605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61" y="381301"/>
            <a:ext cx="4064003" cy="2709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 descr="https://drasler.ru/wp-content/uploads/2019/10/%D0%A4%D0%B5%D1%80%D0%BC%D0%B0-%D1%80%D0%B8%D1%81%D1%83%D0%BD%D0%BA%D0%B8-%D0%B4%D0%BB%D1%8F-%D0%B4%D0%B5%D1%82%D0%B5%D0%B9-0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1" y="3850105"/>
            <a:ext cx="4349229" cy="2837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6" name="Picture 6" descr="https://avatars.mds.yandex.net/get-znatoki/1368855/2a000001704cac4909557eb41db76c0fc52a/w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389" y="381301"/>
            <a:ext cx="3895458" cy="2681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8" name="Picture 8" descr="https://i.pinimg.com/originals/42/5a/19/425a192b19b0d91ad9494eb5327c06f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395" y="3971988"/>
            <a:ext cx="3747051" cy="2810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6508619" y="923653"/>
            <a:ext cx="1292590" cy="1123876"/>
          </a:xfrm>
          <a:prstGeom prst="straightConnector1">
            <a:avLst/>
          </a:prstGeom>
          <a:ln w="111125">
            <a:solidFill>
              <a:srgbClr val="00206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019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62" b="1030"/>
          <a:stretch/>
        </p:blipFill>
        <p:spPr>
          <a:xfrm>
            <a:off x="245772" y="2513480"/>
            <a:ext cx="2368619" cy="4043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6" name="Picture 6" descr="https://avatars.mds.yandex.net/get-znatoki/1368855/2a000001704cac4909557eb41db76c0fc52a/w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674" y="1911927"/>
            <a:ext cx="6875009" cy="4732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7" name="Прямая со стрелкой 6"/>
          <p:cNvCxnSpPr/>
          <p:nvPr/>
        </p:nvCxnSpPr>
        <p:spPr>
          <a:xfrm>
            <a:off x="2741255" y="4526056"/>
            <a:ext cx="1994554" cy="18314"/>
          </a:xfrm>
          <a:prstGeom prst="straightConnector1">
            <a:avLst/>
          </a:prstGeom>
          <a:ln w="111125">
            <a:solidFill>
              <a:srgbClr val="00206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9053" y="452582"/>
            <a:ext cx="10269249" cy="775853"/>
          </a:xfr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Почтальон работает на почте.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3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62" b="1030"/>
          <a:stretch/>
        </p:blipFill>
        <p:spPr>
          <a:xfrm>
            <a:off x="245772" y="2513480"/>
            <a:ext cx="2368619" cy="4043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9053" y="452582"/>
            <a:ext cx="10269249" cy="775853"/>
          </a:xfr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Назови предметы. Какой из них лишний?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1" y="1503619"/>
            <a:ext cx="3551381" cy="2197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708" y="1503619"/>
            <a:ext cx="2584593" cy="2584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336" y="4305232"/>
            <a:ext cx="3586440" cy="2441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728" y="4098600"/>
            <a:ext cx="2648527" cy="2648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8830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62" b="1030"/>
          <a:stretch/>
        </p:blipFill>
        <p:spPr>
          <a:xfrm>
            <a:off x="245772" y="2513480"/>
            <a:ext cx="2368619" cy="4043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9053" y="452582"/>
            <a:ext cx="10269249" cy="775853"/>
          </a:xfr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Проверь себя.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1" y="1503619"/>
            <a:ext cx="3551381" cy="21974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708" y="1503619"/>
            <a:ext cx="2584593" cy="25845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336" y="4305232"/>
            <a:ext cx="3586440" cy="244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6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Замечательно!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55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4"/>
          <p:cNvSpPr txBox="1">
            <a:spLocks/>
          </p:cNvSpPr>
          <p:nvPr/>
        </p:nvSpPr>
        <p:spPr>
          <a:xfrm>
            <a:off x="908944" y="517237"/>
            <a:ext cx="10241538" cy="803564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Где работает фармацевт?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991" y="1773381"/>
            <a:ext cx="4892410" cy="49922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4259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50" y="2641601"/>
            <a:ext cx="3009668" cy="3071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0" name="Picture 2" descr="https://fhd.videouroki.net/tests/685449/image_5ec37619bf46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110" y="131040"/>
            <a:ext cx="4534765" cy="3023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2" name="Picture 4" descr="https://st3.depositphotos.com/9129706/17673/v/950/depositphotos_176735740-stock-illustration-cartoon-airport-building-and-airplan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35" y="32423"/>
            <a:ext cx="3958823" cy="3220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4" name="Picture 6" descr="https://media2.24aul.ru/imgs/5a55f2d2231ede2fe8b02eb3/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79" y="4027054"/>
            <a:ext cx="3890079" cy="2567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6" name="Picture 8" descr="https://bogunskaia.ru/wp-content/uploads/kak-otkryt-avtoservis-s-nulya-biznes-plan-avtomasterskoj-s-raschetam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037" y="3879271"/>
            <a:ext cx="4294910" cy="2863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0755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50" y="2641601"/>
            <a:ext cx="3009668" cy="3071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0" name="Picture 2" descr="https://fhd.videouroki.net/tests/685449/image_5ec37619bf46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110" y="131040"/>
            <a:ext cx="4534765" cy="3023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2" name="Picture 4" descr="https://st3.depositphotos.com/9129706/17673/v/950/depositphotos_176735740-stock-illustration-cartoon-airport-building-and-airplan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35" y="32423"/>
            <a:ext cx="3958823" cy="3220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4" name="Picture 6" descr="https://media2.24aul.ru/imgs/5a55f2d2231ede2fe8b02eb3/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79" y="4027054"/>
            <a:ext cx="3890079" cy="2567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6" name="Picture 8" descr="https://bogunskaia.ru/wp-content/uploads/kak-otkryt-avtoservis-s-nulya-biznes-plan-avtomasterskoj-s-raschetam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037" y="3879271"/>
            <a:ext cx="4294910" cy="2863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3277058" y="5241636"/>
            <a:ext cx="1625600" cy="1108364"/>
          </a:xfrm>
          <a:prstGeom prst="straightConnector1">
            <a:avLst/>
          </a:prstGeom>
          <a:ln w="111125">
            <a:solidFill>
              <a:srgbClr val="00206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685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979053" y="452582"/>
            <a:ext cx="10269249" cy="775853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Фармацевт работает в аптеке.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24" y="3011055"/>
            <a:ext cx="3009668" cy="3071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6" descr="https://media2.24aul.ru/imgs/5a55f2d2231ede2fe8b02eb3/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852" y="2253672"/>
            <a:ext cx="5800136" cy="38284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3645036" y="4830618"/>
            <a:ext cx="2199872" cy="9237"/>
          </a:xfrm>
          <a:prstGeom prst="straightConnector1">
            <a:avLst/>
          </a:prstGeom>
          <a:ln w="111125">
            <a:solidFill>
              <a:srgbClr val="00206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504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979053" y="452582"/>
            <a:ext cx="10269249" cy="775853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</a:rPr>
              <a:t>Назови предметы. Какой из них лишний?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24" y="3011055"/>
            <a:ext cx="3009668" cy="3071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791" y="4196818"/>
            <a:ext cx="3362902" cy="2791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822" y="4196818"/>
            <a:ext cx="2818075" cy="2630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752" y="1418459"/>
            <a:ext cx="2459356" cy="2680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822" y="1418459"/>
            <a:ext cx="2568819" cy="2568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4183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Проверь себя. Кто это?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96429" y="751987"/>
            <a:ext cx="433710" cy="3495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835" y="1434165"/>
            <a:ext cx="5074604" cy="40899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3474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979053" y="452582"/>
            <a:ext cx="10269249" cy="775853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Проверь себя.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24" y="3011055"/>
            <a:ext cx="3009668" cy="3071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791" y="4196818"/>
            <a:ext cx="3362902" cy="2791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822" y="4196818"/>
            <a:ext cx="2818075" cy="2630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752" y="1418459"/>
            <a:ext cx="2459356" cy="2680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5744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Молодец!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31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4"/>
          <p:cNvSpPr txBox="1">
            <a:spLocks/>
          </p:cNvSpPr>
          <p:nvPr/>
        </p:nvSpPr>
        <p:spPr>
          <a:xfrm>
            <a:off x="908944" y="517237"/>
            <a:ext cx="10241538" cy="803564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Где работает маляр?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558" y="1551709"/>
            <a:ext cx="5125028" cy="5125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5105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851" y="3146571"/>
            <a:ext cx="2866232" cy="2866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8" name="Picture 2" descr="https://cont.ws/uploads/pic/2019/11/%D0%B1%D0%B0%D0%BD%D0%BA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745" y="295565"/>
            <a:ext cx="4448392" cy="2502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8903855" y="480290"/>
            <a:ext cx="1500018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БАНК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9460" name="Picture 4" descr="https://st2.depositphotos.com/4297405/6291/v/950/depositphotos_62919917-stock-illustration-this-illustration-and-background-setti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31" y="3718144"/>
            <a:ext cx="3336632" cy="2961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62" name="Picture 6" descr="https://opt-27925.ssl.1c-bitrix-cdn.ru/upload/iblock/a83/Pristroyki.jpg?15492862402669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65"/>
            <a:ext cx="4444441" cy="2502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64" name="Picture 8" descr="https://img.freepik.com/free-vector/cartoon-kitchen-workspace-of-a-restaurant-kitchen_81522-1026.jpg?size=626&amp;ext=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572" y="3482754"/>
            <a:ext cx="4002565" cy="3196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3363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851" y="3146571"/>
            <a:ext cx="2866232" cy="2866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8" name="Picture 2" descr="https://cont.ws/uploads/pic/2019/11/%D0%B1%D0%B0%D0%BD%D0%BA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745" y="295565"/>
            <a:ext cx="4448392" cy="2502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8903855" y="480290"/>
            <a:ext cx="1500018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БАНК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9460" name="Picture 4" descr="https://st2.depositphotos.com/4297405/6291/v/950/depositphotos_62919917-stock-illustration-this-illustration-and-background-setti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44" y="3482754"/>
            <a:ext cx="3336632" cy="2961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62" name="Picture 6" descr="https://opt-27925.ssl.1c-bitrix-cdn.ru/upload/iblock/a83/Pristroyki.jpg?15492862402669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65"/>
            <a:ext cx="4444441" cy="2502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64" name="Picture 8" descr="https://img.freepik.com/free-vector/cartoon-kitchen-workspace-of-a-restaurant-kitchen_81522-1026.jpg?size=626&amp;ext=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572" y="3482754"/>
            <a:ext cx="4002565" cy="3196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8" name="Прямая со стрелкой 7"/>
          <p:cNvCxnSpPr>
            <a:stCxn id="2" idx="0"/>
          </p:cNvCxnSpPr>
          <p:nvPr/>
        </p:nvCxnSpPr>
        <p:spPr>
          <a:xfrm flipH="1" flipV="1">
            <a:off x="4193309" y="2068945"/>
            <a:ext cx="1580658" cy="1077626"/>
          </a:xfrm>
          <a:prstGeom prst="straightConnector1">
            <a:avLst/>
          </a:prstGeom>
          <a:ln w="111125">
            <a:solidFill>
              <a:srgbClr val="00206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74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979053" y="452582"/>
            <a:ext cx="10269249" cy="775853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Маляр работает на стройке.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065780" y="4932217"/>
            <a:ext cx="2049677" cy="9237"/>
          </a:xfrm>
          <a:prstGeom prst="straightConnector1">
            <a:avLst/>
          </a:prstGeom>
          <a:ln w="111125">
            <a:solidFill>
              <a:srgbClr val="00206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29" y="3284354"/>
            <a:ext cx="2866232" cy="2866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https://opt-27925.ssl.1c-bitrix-cdn.ru/upload/iblock/a83/Pristroyki.jpg?15492862402669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277" y="2133600"/>
            <a:ext cx="6921691" cy="3896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91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979053" y="452582"/>
            <a:ext cx="10269249" cy="775853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</a:rPr>
              <a:t>Назови предметы. Какой из них лишний?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01" y="2157028"/>
            <a:ext cx="3384789" cy="3384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807" y="1457470"/>
            <a:ext cx="2070260" cy="20702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582" y="1598407"/>
            <a:ext cx="2048019" cy="19917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807" y="3760336"/>
            <a:ext cx="2378362" cy="30076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582" y="3891227"/>
            <a:ext cx="2291008" cy="296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8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979053" y="452582"/>
            <a:ext cx="10269249" cy="775853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Проверь себя.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01" y="2157028"/>
            <a:ext cx="3384789" cy="3384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807" y="1457470"/>
            <a:ext cx="2070260" cy="20702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582" y="1598407"/>
            <a:ext cx="2048019" cy="19917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807" y="3760336"/>
            <a:ext cx="2378362" cy="300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4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Пора немного размяться!</a:t>
            </a:r>
            <a:endParaRPr lang="ru-RU" dirty="0"/>
          </a:p>
        </p:txBody>
      </p:sp>
      <p:pic>
        <p:nvPicPr>
          <p:cNvPr id="24578" name="Picture 2" descr="https://ds04.infourok.ru/uploads/ex/08da/00104901-727ec683/hello_html_d382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980" y="2595418"/>
            <a:ext cx="4449426" cy="263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80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9674" y="1158343"/>
            <a:ext cx="3796146" cy="327833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06680" algn="ctr">
              <a:lnSpc>
                <a:spcPct val="200000"/>
              </a:lnSpc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Кем хотите стать вы, дети?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Кем хотите стать вы, дети?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Поскорее нам ответьте!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— Я хочу шофёром быть.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Грузы разные возить.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sz="1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кручу руль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6142184" y="681130"/>
            <a:ext cx="3639126" cy="485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14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Проверь себя. Кто это?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96429" y="751987"/>
            <a:ext cx="433710" cy="3495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835" y="1434165"/>
            <a:ext cx="5074604" cy="40899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671464" y="5857264"/>
            <a:ext cx="2983346" cy="517236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dirty="0" smtClean="0"/>
              <a:t>строитель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75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401" y="1052947"/>
            <a:ext cx="4359563" cy="34163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06680" algn="ctr">
              <a:lnSpc>
                <a:spcPct val="200000"/>
              </a:lnSpc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Кем хотите стать вы, дети?</a:t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— В красках я души не чаю.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Стать художником мечтаю.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Закажите мне портрет.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Справлюсь я, сомнений нет!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рисование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72043" y="672523"/>
            <a:ext cx="4605193" cy="557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7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074" y="1145309"/>
            <a:ext cx="4525817" cy="34163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06680" algn="ctr">
              <a:lnSpc>
                <a:spcPct val="200000"/>
              </a:lnSpc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Кем хотите стать вы, дети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— Вы со мной, друзья, не спорьте,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Я хочу стать первым в спорте.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Шайбу мне забить - пустяк,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Я играю за "Спартак"!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</a:p>
        </p:txBody>
      </p:sp>
      <p:pic>
        <p:nvPicPr>
          <p:cNvPr id="4" name="хоккей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21300" y="726786"/>
            <a:ext cx="60198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4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400" y="1186052"/>
            <a:ext cx="4645891" cy="34163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06680" algn="ctr">
              <a:lnSpc>
                <a:spcPct val="200000"/>
              </a:lnSpc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Кем хотите стать вы, дети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— Я хочу стать пианистом.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Замечательной артистом.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Музыка со мною с детства,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Я люблю её всем сердцем.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играю на пианино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29299" y="802608"/>
            <a:ext cx="5577609" cy="418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5241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7636" y="1453906"/>
            <a:ext cx="7583055" cy="34163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06680" algn="ctr">
              <a:lnSpc>
                <a:spcPct val="200000"/>
              </a:lnSpc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Кем хотите стать вы, дети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Все профессии прекрасны.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Все профессии важны.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Знаем мы, что наши руки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Будут Родине нужны!</a:t>
            </a:r>
          </a:p>
          <a:p>
            <a:pPr marR="106680" algn="ctr">
              <a:lnSpc>
                <a:spcPct val="200000"/>
              </a:lnSpc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6159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Давай продолжим!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50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9309" y="2530763"/>
            <a:ext cx="8911506" cy="1574265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ru-RU" sz="3600" dirty="0" smtClean="0"/>
              <a:t>Посмотри мультфильм. </a:t>
            </a:r>
            <a:br>
              <a:rPr lang="ru-RU" sz="3600" dirty="0" smtClean="0"/>
            </a:br>
            <a:r>
              <a:rPr lang="ru-RU" sz="3600" dirty="0" smtClean="0"/>
              <a:t>Подумай, кто может помочь героям?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940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y2mate.com - Мультфильм Профессия ВЕТЕРИНАР мультсериал НАВИГАТУМ КАЛЕИДОСКОП ПРОФЕССИИ_360p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47000" end="28731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9511" y="365125"/>
            <a:ext cx="11241212" cy="6323038"/>
          </a:xfrm>
        </p:spPr>
      </p:pic>
    </p:spTree>
    <p:extLst>
      <p:ext uri="{BB962C8B-B14F-4D97-AF65-F5344CB8AC3E}">
        <p14:creationId xmlns:p14="http://schemas.microsoft.com/office/powerpoint/2010/main" val="32504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4982" y="1154545"/>
            <a:ext cx="9244015" cy="1579419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Кто может помочь героям мультфильма? </a:t>
            </a:r>
            <a:endParaRPr lang="ru-RU" sz="3600" dirty="0"/>
          </a:p>
        </p:txBody>
      </p:sp>
      <p:pic>
        <p:nvPicPr>
          <p:cNvPr id="3" name="Picture 2" descr="https://sun9-56.userapi.com/impg/ba4KxGC1P97gkneapU7qXFIhHF2OmRcDuIbWMQ/9qLGFARMwME.jpg?size=604x330&amp;quality=96&amp;sign=82286946d33c9b48e9be6c72c4dae7fb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9" r="21998" b="2035"/>
          <a:stretch/>
        </p:blipFill>
        <p:spPr bwMode="auto">
          <a:xfrm>
            <a:off x="5754255" y="3103261"/>
            <a:ext cx="235167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27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03198"/>
            <a:ext cx="11202122" cy="766307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Им может помочь…</a:t>
            </a:r>
            <a:endParaRPr lang="ru-RU" sz="2800" dirty="0"/>
          </a:p>
        </p:txBody>
      </p:sp>
      <p:pic>
        <p:nvPicPr>
          <p:cNvPr id="8194" name="Picture 2" descr="https://p0.zoon.ru/4/7/561202cacd7f98ec2c8b456a_5cf7d5b80b2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952" y="1810327"/>
            <a:ext cx="3139271" cy="3269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4314896" y="5403585"/>
            <a:ext cx="3551382" cy="517236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dirty="0" smtClean="0"/>
              <a:t>ветеринар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33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236" y="424872"/>
            <a:ext cx="9142413" cy="692416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" sz="3200" dirty="0" smtClean="0"/>
              <a:t>Подумай, что было потом?</a:t>
            </a:r>
            <a:endParaRPr lang="ru" sz="3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1266" name="Picture 2" descr="https://oir.mobi/uploads/posts/2021-03/1616723714_18-p-smaili-krasivo-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" r="8788" b="13419"/>
          <a:stretch/>
        </p:blipFill>
        <p:spPr bwMode="auto">
          <a:xfrm>
            <a:off x="4701810" y="1868993"/>
            <a:ext cx="2678545" cy="267479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822350150"/>
              </p:ext>
            </p:extLst>
          </p:nvPr>
        </p:nvGraphicFramePr>
        <p:xfrm>
          <a:off x="2031999" y="719666"/>
          <a:ext cx="885767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4084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Отлично!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61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753" y="4423740"/>
            <a:ext cx="4201027" cy="238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729" y="129309"/>
            <a:ext cx="4495057" cy="2556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060" y="2211995"/>
            <a:ext cx="4336472" cy="2384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12" y="0"/>
            <a:ext cx="4535041" cy="2535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03" y="4219341"/>
            <a:ext cx="4627415" cy="2589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1468581" y="1136073"/>
            <a:ext cx="803564" cy="42487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90588">
            <a:off x="1010267" y="119876"/>
            <a:ext cx="1720191" cy="175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753" y="4423740"/>
            <a:ext cx="4201027" cy="238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729" y="129309"/>
            <a:ext cx="4495057" cy="2556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060" y="2211995"/>
            <a:ext cx="4336472" cy="2384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12" y="0"/>
            <a:ext cx="4535041" cy="2535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03" y="4219341"/>
            <a:ext cx="4627415" cy="2589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1468581" y="1136073"/>
            <a:ext cx="803564" cy="42487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90588">
            <a:off x="1010267" y="119876"/>
            <a:ext cx="1720191" cy="1751326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1291679" y="6040582"/>
            <a:ext cx="703107" cy="68810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2" name="Овал 11"/>
          <p:cNvSpPr/>
          <p:nvPr/>
        </p:nvSpPr>
        <p:spPr>
          <a:xfrm>
            <a:off x="11291678" y="1997667"/>
            <a:ext cx="703107" cy="68810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3" name="Овал 12"/>
          <p:cNvSpPr/>
          <p:nvPr/>
        </p:nvSpPr>
        <p:spPr>
          <a:xfrm>
            <a:off x="6211654" y="2685776"/>
            <a:ext cx="703107" cy="68810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14" name="Овал 13"/>
          <p:cNvSpPr/>
          <p:nvPr/>
        </p:nvSpPr>
        <p:spPr>
          <a:xfrm>
            <a:off x="4001060" y="307430"/>
            <a:ext cx="703107" cy="68810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15" name="Овал 14"/>
          <p:cNvSpPr/>
          <p:nvPr/>
        </p:nvSpPr>
        <p:spPr>
          <a:xfrm>
            <a:off x="4024053" y="6150006"/>
            <a:ext cx="703107" cy="68810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5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2748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Отлично!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28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236" y="424871"/>
            <a:ext cx="10141528" cy="831273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" sz="3200" dirty="0" smtClean="0"/>
              <a:t>Рассмотри изображения. Какого действия не хватает?</a:t>
            </a:r>
            <a:endParaRPr lang="ru" sz="3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1266" name="Picture 2" descr="https://oir.mobi/uploads/posts/2021-03/1616723714_18-p-smaili-krasivo-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" r="8788" b="13419"/>
          <a:stretch/>
        </p:blipFill>
        <p:spPr bwMode="auto">
          <a:xfrm>
            <a:off x="4701810" y="1868993"/>
            <a:ext cx="2678545" cy="267479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4208791116"/>
              </p:ext>
            </p:extLst>
          </p:nvPr>
        </p:nvGraphicFramePr>
        <p:xfrm>
          <a:off x="2124363" y="996757"/>
          <a:ext cx="913476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 flipH="1">
            <a:off x="7285639" y="4253345"/>
            <a:ext cx="1625600" cy="1108364"/>
          </a:xfrm>
          <a:prstGeom prst="straightConnector1">
            <a:avLst/>
          </a:prstGeom>
          <a:ln w="111125">
            <a:solidFill>
              <a:srgbClr val="00206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82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1" r="227"/>
          <a:stretch/>
        </p:blipFill>
        <p:spPr>
          <a:xfrm>
            <a:off x="4359564" y="1256145"/>
            <a:ext cx="7626738" cy="46135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1" y="2092938"/>
            <a:ext cx="4186242" cy="2793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54909" y="92674"/>
            <a:ext cx="9142413" cy="69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3200" dirty="0" smtClean="0"/>
              <a:t>Повар жарит картофель.</a:t>
            </a:r>
            <a:endParaRPr lang="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91927" y="3583709"/>
            <a:ext cx="2346037" cy="2285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?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90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1" r="227"/>
          <a:stretch/>
        </p:blipFill>
        <p:spPr>
          <a:xfrm>
            <a:off x="4359564" y="1256145"/>
            <a:ext cx="7626738" cy="46135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1" y="2092938"/>
            <a:ext cx="4186242" cy="2793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54909" y="92674"/>
            <a:ext cx="9142413" cy="69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3200" dirty="0" smtClean="0"/>
              <a:t>Повар жарит картофель.</a:t>
            </a:r>
            <a:endParaRPr lang="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001164" y="3611418"/>
            <a:ext cx="2382981" cy="225829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40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4909" y="92674"/>
            <a:ext cx="9142413" cy="69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3200" dirty="0" smtClean="0"/>
              <a:t>Парикмахер делает причёску.</a:t>
            </a:r>
            <a:endParaRPr lang="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3" r="2462" b="49151"/>
          <a:stretch/>
        </p:blipFill>
        <p:spPr>
          <a:xfrm>
            <a:off x="4540896" y="1474159"/>
            <a:ext cx="6607396" cy="43447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10" t="51688" r="35031" b="26869"/>
          <a:stretch/>
        </p:blipFill>
        <p:spPr>
          <a:xfrm>
            <a:off x="6982691" y="3822142"/>
            <a:ext cx="2050471" cy="19967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982690" y="3749964"/>
            <a:ext cx="2050471" cy="2068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?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20" y="1234012"/>
            <a:ext cx="3554649" cy="5476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2953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4909" y="92674"/>
            <a:ext cx="9142413" cy="69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3200" dirty="0" smtClean="0"/>
              <a:t>Парикмахер делает причёску.</a:t>
            </a:r>
            <a:endParaRPr lang="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3" r="2462" b="49151"/>
          <a:stretch/>
        </p:blipFill>
        <p:spPr>
          <a:xfrm>
            <a:off x="4540896" y="1474159"/>
            <a:ext cx="6607396" cy="43447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10" t="51688" r="35031" b="26869"/>
          <a:stretch/>
        </p:blipFill>
        <p:spPr>
          <a:xfrm>
            <a:off x="6982691" y="3822142"/>
            <a:ext cx="2050471" cy="19967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20" y="1160121"/>
            <a:ext cx="3554649" cy="5476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6899564" y="3731491"/>
            <a:ext cx="2133599" cy="208742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73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4909" y="92674"/>
            <a:ext cx="9142413" cy="69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3200" dirty="0" smtClean="0"/>
              <a:t>Строитель строит дом.</a:t>
            </a:r>
            <a:endParaRPr lang="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" t="38653" r="11616" b="3300"/>
          <a:stretch/>
        </p:blipFill>
        <p:spPr>
          <a:xfrm>
            <a:off x="4522345" y="1486403"/>
            <a:ext cx="7278254" cy="39808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3" b="-612"/>
          <a:stretch/>
        </p:blipFill>
        <p:spPr>
          <a:xfrm flipH="1">
            <a:off x="215897" y="1523566"/>
            <a:ext cx="4130958" cy="3990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0" name="Прямая со стрелкой 9"/>
          <p:cNvCxnSpPr/>
          <p:nvPr/>
        </p:nvCxnSpPr>
        <p:spPr>
          <a:xfrm>
            <a:off x="7453745" y="2041236"/>
            <a:ext cx="2041237" cy="0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7213600" y="4770580"/>
            <a:ext cx="2207491" cy="36945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9564257" y="1486403"/>
            <a:ext cx="1971961" cy="1607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?</a:t>
            </a:r>
            <a:endParaRPr lang="ru-RU" sz="6000" dirty="0">
              <a:solidFill>
                <a:srgbClr val="00206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1268364" y="2817091"/>
            <a:ext cx="36945" cy="914400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19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4909" y="92674"/>
            <a:ext cx="9142413" cy="69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3200" dirty="0" smtClean="0"/>
              <a:t>Строитель строит дом.</a:t>
            </a:r>
            <a:endParaRPr lang="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" t="38653" r="11616" b="3300"/>
          <a:stretch/>
        </p:blipFill>
        <p:spPr>
          <a:xfrm>
            <a:off x="4522345" y="1486403"/>
            <a:ext cx="7278254" cy="398087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494983" y="1486403"/>
            <a:ext cx="2219608" cy="1617015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3" b="-612"/>
          <a:stretch/>
        </p:blipFill>
        <p:spPr>
          <a:xfrm flipH="1">
            <a:off x="215897" y="1523566"/>
            <a:ext cx="4130958" cy="3990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0" name="Прямая со стрелкой 9"/>
          <p:cNvCxnSpPr/>
          <p:nvPr/>
        </p:nvCxnSpPr>
        <p:spPr>
          <a:xfrm>
            <a:off x="7453745" y="2041236"/>
            <a:ext cx="2041237" cy="0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1471564" y="2890331"/>
            <a:ext cx="36945" cy="914400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7213600" y="4770580"/>
            <a:ext cx="2207491" cy="36945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09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236" y="905163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Кого ещё тебе удалось узнать?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https://img-fotki.yandex.ru/get/479612/200418627.239/0_1bf228_a9cf66d2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83" y="2079986"/>
            <a:ext cx="2511335" cy="22762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780" y="2097837"/>
            <a:ext cx="2741137" cy="2209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 descr="https://thumbs.dreamstime.com/b/%D0%BC%D0%B0%D0%B3%D0%B0%D0%B7%D0%B8%D0%BD-%D0%BF%D0%B0%D1%80%D0%B8%D0%BA%D0%BC%D0%B0%D1%85%D0%B5%D1%80%D0%B0-s-120246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7192" y="2079986"/>
            <a:ext cx="1950945" cy="2601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337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Молодец!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1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2" y="2031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Давай продолжим!</a:t>
            </a:r>
            <a:endParaRPr lang="ru-RU" dirty="0"/>
          </a:p>
        </p:txBody>
      </p:sp>
      <p:pic>
        <p:nvPicPr>
          <p:cNvPr id="1028" name="Picture 4" descr="https://ae01.alicdn.com/kf/UTB84BQDF4HEXKJk43Jeq6yeeXXa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81" y="2566692"/>
            <a:ext cx="3181420" cy="30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25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236" y="424872"/>
            <a:ext cx="9142413" cy="692416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" sz="3200" dirty="0" smtClean="0"/>
              <a:t>Тебе понадобятся</a:t>
            </a:r>
            <a:endParaRPr lang="ru" sz="3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1266" name="Picture 2" descr="https://oir.mobi/uploads/posts/2021-03/1616723714_18-p-smaili-krasivo-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" r="8788" b="13419"/>
          <a:stretch/>
        </p:blipFill>
        <p:spPr bwMode="auto">
          <a:xfrm>
            <a:off x="406901" y="1601138"/>
            <a:ext cx="2678545" cy="267479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548" b="34488"/>
          <a:stretch/>
        </p:blipFill>
        <p:spPr>
          <a:xfrm>
            <a:off x="3390127" y="1416410"/>
            <a:ext cx="3851182" cy="36209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809" y="1416410"/>
            <a:ext cx="3534281" cy="353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6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78" b="68471"/>
          <a:stretch/>
        </p:blipFill>
        <p:spPr>
          <a:xfrm>
            <a:off x="1773380" y="208553"/>
            <a:ext cx="8229601" cy="19989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73380" y="2207490"/>
            <a:ext cx="8128002" cy="45442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92" r="21304" b="12004"/>
          <a:stretch/>
        </p:blipFill>
        <p:spPr>
          <a:xfrm>
            <a:off x="1838036" y="2267886"/>
            <a:ext cx="8069118" cy="450237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2133600" y="4100945"/>
            <a:ext cx="110836" cy="11083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65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78" b="68471"/>
          <a:stretch/>
        </p:blipFill>
        <p:spPr>
          <a:xfrm>
            <a:off x="1773380" y="208553"/>
            <a:ext cx="8229601" cy="19989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73380" y="2207490"/>
            <a:ext cx="8128002" cy="45442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92" r="21304" b="12004"/>
          <a:stretch/>
        </p:blipFill>
        <p:spPr>
          <a:xfrm>
            <a:off x="1838036" y="2267886"/>
            <a:ext cx="8069118" cy="450237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2133600" y="4100945"/>
            <a:ext cx="110836" cy="11083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244436" y="4156363"/>
            <a:ext cx="625832" cy="26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870268" y="3860800"/>
            <a:ext cx="0" cy="29556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870269" y="3860539"/>
            <a:ext cx="1535476" cy="26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05745" y="3528786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405745" y="3528786"/>
            <a:ext cx="692728" cy="573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098473" y="3197033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5098473" y="3191303"/>
            <a:ext cx="591129" cy="5730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694220" y="2924560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698839" y="2924560"/>
            <a:ext cx="646551" cy="6372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317678" y="2592807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6345390" y="2592807"/>
            <a:ext cx="1302319" cy="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633859" y="2592807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305964" y="2928067"/>
            <a:ext cx="341745" cy="2865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315205" y="2889243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6971148" y="3218131"/>
            <a:ext cx="341745" cy="2865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996549" y="3199534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654804" y="3525921"/>
            <a:ext cx="341745" cy="2865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654804" y="3534517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6649032" y="3846319"/>
            <a:ext cx="1608277" cy="262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8257309" y="3534517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8251537" y="3534517"/>
            <a:ext cx="341745" cy="2865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8593282" y="3218131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8580596" y="3253448"/>
            <a:ext cx="341745" cy="2865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8922341" y="2897359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V="1">
            <a:off x="8920020" y="2921695"/>
            <a:ext cx="341745" cy="2865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9261765" y="2886378"/>
            <a:ext cx="0" cy="1269985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8887692" y="4156363"/>
            <a:ext cx="341745" cy="2865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8920019" y="4156363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6022114" y="4495483"/>
            <a:ext cx="2897905" cy="13866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6031354" y="4509349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6022114" y="4824370"/>
            <a:ext cx="341745" cy="2865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6322308" y="4824370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6317678" y="5114050"/>
            <a:ext cx="692728" cy="573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6996549" y="5114050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6966529" y="5433818"/>
            <a:ext cx="692728" cy="573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7647709" y="5445803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6317678" y="5759839"/>
            <a:ext cx="1302319" cy="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6363859" y="5445803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V="1">
            <a:off x="5684990" y="5449217"/>
            <a:ext cx="692728" cy="573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5684990" y="5123195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V="1">
            <a:off x="5047673" y="5145699"/>
            <a:ext cx="692728" cy="573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5098473" y="4824370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V="1">
            <a:off x="4405745" y="4845046"/>
            <a:ext cx="692728" cy="573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4405745" y="4488116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2189018" y="4495483"/>
            <a:ext cx="2257173" cy="4851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2189018" y="4170663"/>
            <a:ext cx="0" cy="331753"/>
          </a:xfrm>
          <a:prstGeom prst="line">
            <a:avLst/>
          </a:prstGeom>
          <a:ln w="762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69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59" r="41"/>
          <a:stretch/>
        </p:blipFill>
        <p:spPr>
          <a:xfrm>
            <a:off x="200162" y="1124385"/>
            <a:ext cx="6951819" cy="3602183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01600" y="277091"/>
            <a:ext cx="7148945" cy="50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3200" dirty="0" smtClean="0"/>
              <a:t>Что получилось?</a:t>
            </a:r>
            <a:endParaRPr lang="ru" sz="3200" dirty="0"/>
          </a:p>
        </p:txBody>
      </p:sp>
    </p:spTree>
    <p:extLst>
      <p:ext uri="{BB962C8B-B14F-4D97-AF65-F5344CB8AC3E}">
        <p14:creationId xmlns:p14="http://schemas.microsoft.com/office/powerpoint/2010/main" val="276378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59" r="41"/>
          <a:stretch/>
        </p:blipFill>
        <p:spPr>
          <a:xfrm>
            <a:off x="289488" y="266625"/>
            <a:ext cx="6951819" cy="36021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55131" y="2558474"/>
            <a:ext cx="6087484" cy="4045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592292" y="1339272"/>
            <a:ext cx="4073236" cy="57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3200" dirty="0" smtClean="0"/>
              <a:t>самолёт</a:t>
            </a:r>
            <a:endParaRPr lang="ru" sz="3200" dirty="0"/>
          </a:p>
        </p:txBody>
      </p:sp>
    </p:spTree>
    <p:extLst>
      <p:ext uri="{BB962C8B-B14F-4D97-AF65-F5344CB8AC3E}">
        <p14:creationId xmlns:p14="http://schemas.microsoft.com/office/powerpoint/2010/main" val="232593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07491" y="1361113"/>
            <a:ext cx="7952509" cy="5285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207491" y="318196"/>
            <a:ext cx="8063345" cy="679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3200" dirty="0" smtClean="0"/>
              <a:t>Кто управляет самолётом?</a:t>
            </a:r>
            <a:endParaRPr lang="ru" sz="3200" dirty="0"/>
          </a:p>
        </p:txBody>
      </p:sp>
    </p:spTree>
    <p:extLst>
      <p:ext uri="{BB962C8B-B14F-4D97-AF65-F5344CB8AC3E}">
        <p14:creationId xmlns:p14="http://schemas.microsoft.com/office/powerpoint/2010/main" val="423044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6618" y="304800"/>
            <a:ext cx="10814195" cy="701964"/>
          </a:xfr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3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Что ты знаешь о пилоте? </a:t>
            </a:r>
            <a:r>
              <a:rPr lang="ru-RU" sz="3200" dirty="0" smtClean="0"/>
              <a:t>Посмотри видео. </a:t>
            </a:r>
            <a:endParaRPr lang="ru-RU" sz="3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Пилот 1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131" end="12765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64921" y="1145309"/>
            <a:ext cx="8485139" cy="4772891"/>
          </a:xfrm>
        </p:spPr>
      </p:pic>
    </p:spTree>
    <p:extLst>
      <p:ext uri="{BB962C8B-B14F-4D97-AF65-F5344CB8AC3E}">
        <p14:creationId xmlns:p14="http://schemas.microsoft.com/office/powerpoint/2010/main" val="418277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7009" y="1188013"/>
            <a:ext cx="8330046" cy="581921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dk1"/>
                </a:solidFill>
              </a:rPr>
              <a:t>Повторяли профессии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47009" y="1995627"/>
            <a:ext cx="8330046" cy="725081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400" dirty="0" smtClean="0"/>
              <a:t>Подбирали </a:t>
            </a:r>
            <a:r>
              <a:rPr lang="ru-RU" sz="2400" dirty="0"/>
              <a:t>каждому соответствующее место работы</a:t>
            </a:r>
          </a:p>
          <a:p>
            <a:pPr algn="ctr"/>
            <a:endParaRPr lang="ru-RU" sz="2800" dirty="0">
              <a:solidFill>
                <a:schemeClr val="dk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47009" y="2946401"/>
            <a:ext cx="8330046" cy="849256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Уточняли, что нужно для работы людям разных профессий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47009" y="4021350"/>
            <a:ext cx="8330046" cy="69272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Решали проблемные задачи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81201" y="302489"/>
            <a:ext cx="8395854" cy="581922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Что мы сегодня делали?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47009" y="4939770"/>
            <a:ext cx="8330046" cy="69272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Определяли последовательность событий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47009" y="5858190"/>
            <a:ext cx="8330046" cy="69272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Что было самым интересным? Самым сложным?</a:t>
            </a:r>
            <a:endParaRPr lang="ru-RU" sz="24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9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0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345" y="304799"/>
            <a:ext cx="11137468" cy="17087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Догадайся о теме сегодняшнего занятия.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400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346" y="249381"/>
            <a:ext cx="11240654" cy="695756"/>
          </a:xfrm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3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Как </a:t>
            </a:r>
            <a:r>
              <a:rPr lang="ru-RU" sz="3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оценишь свою работу </a:t>
            </a:r>
            <a:r>
              <a:rPr lang="ru-RU" sz="3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на занятии?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72" y="1213924"/>
            <a:ext cx="2539235" cy="159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174" y="1278578"/>
            <a:ext cx="1717551" cy="17175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79" y="1155544"/>
            <a:ext cx="1840585" cy="18405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3563" y="2996129"/>
            <a:ext cx="3343564" cy="450664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 lnSpcReduction="100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sz="2400" dirty="0" smtClean="0"/>
              <a:t>Отлично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897785" y="2996129"/>
            <a:ext cx="2826327" cy="450664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sz="2400" dirty="0" smtClean="0"/>
              <a:t>Хорошо!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029159" y="2929557"/>
            <a:ext cx="2761673" cy="517236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sz="2400" dirty="0" smtClean="0"/>
              <a:t>Можешь лучше!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1611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9140" y="788995"/>
            <a:ext cx="7091361" cy="2793906"/>
          </a:xfrm>
        </p:spPr>
        <p:txBody>
          <a:bodyPr rtlCol="0"/>
          <a:lstStyle/>
          <a:p>
            <a:pPr rtl="0"/>
            <a:r>
              <a:rPr lang="ru" dirty="0" smtClean="0"/>
              <a:t>Професии</a:t>
            </a:r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55991" y="1082164"/>
            <a:ext cx="7091361" cy="838200"/>
          </a:xfrm>
        </p:spPr>
        <p:txBody>
          <a:bodyPr rtlCol="0">
            <a:normAutofit/>
          </a:bodyPr>
          <a:lstStyle/>
          <a:p>
            <a:pPr rtl="0"/>
            <a:r>
              <a:rPr lang="ru-RU" sz="4000" dirty="0" smtClean="0">
                <a:solidFill>
                  <a:schemeClr val="tx1"/>
                </a:solidFill>
              </a:rPr>
              <a:t>Тема занятия</a:t>
            </a:r>
            <a:endParaRPr lang="ru" sz="4000" dirty="0">
              <a:solidFill>
                <a:schemeClr val="tx1"/>
              </a:solidFill>
            </a:endParaRPr>
          </a:p>
        </p:txBody>
      </p:sp>
      <p:pic>
        <p:nvPicPr>
          <p:cNvPr id="5" name="Picture 2" descr="https://catherineasquithgallery.com/uploads/posts/2021-02/1613567075_54-p-fon-dlya-prezentatsii-professii-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019" y="2390882"/>
            <a:ext cx="6700141" cy="446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3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Играющие дети 16 х 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261_TF03461883" id="{671D4EC8-F0D2-4082-A1EE-2E45D761EB1A}" vid="{F8D861EF-0C3B-4A7E-8226-1AE546DA2581}"/>
    </a:ext>
  </a:extLst>
</a:theme>
</file>

<file path=ppt/theme/theme2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hildren Happy">
    <a:dk1>
      <a:srgbClr val="595959"/>
    </a:dk1>
    <a:lt1>
      <a:sysClr val="window" lastClr="FFFFFF"/>
    </a:lt1>
    <a:dk2>
      <a:srgbClr val="000000"/>
    </a:dk2>
    <a:lt2>
      <a:srgbClr val="DDDDDD"/>
    </a:lt2>
    <a:accent1>
      <a:srgbClr val="A6B727"/>
    </a:accent1>
    <a:accent2>
      <a:srgbClr val="DF5327"/>
    </a:accent2>
    <a:accent3>
      <a:srgbClr val="FE9E00"/>
    </a:accent3>
    <a:accent4>
      <a:srgbClr val="418AB3"/>
    </a:accent4>
    <a:accent5>
      <a:srgbClr val="D9D66D"/>
    </a:accent5>
    <a:accent6>
      <a:srgbClr val="838383"/>
    </a:accent6>
    <a:hlink>
      <a:srgbClr val="F59E00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Children Happy">
    <a:dk1>
      <a:srgbClr val="595959"/>
    </a:dk1>
    <a:lt1>
      <a:sysClr val="window" lastClr="FFFFFF"/>
    </a:lt1>
    <a:dk2>
      <a:srgbClr val="000000"/>
    </a:dk2>
    <a:lt2>
      <a:srgbClr val="DDDDDD"/>
    </a:lt2>
    <a:accent1>
      <a:srgbClr val="A6B727"/>
    </a:accent1>
    <a:accent2>
      <a:srgbClr val="DF5327"/>
    </a:accent2>
    <a:accent3>
      <a:srgbClr val="FE9E00"/>
    </a:accent3>
    <a:accent4>
      <a:srgbClr val="418AB3"/>
    </a:accent4>
    <a:accent5>
      <a:srgbClr val="D9D66D"/>
    </a:accent5>
    <a:accent6>
      <a:srgbClr val="838383"/>
    </a:accent6>
    <a:hlink>
      <a:srgbClr val="F59E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</TotalTime>
  <Words>539</Words>
  <Application>Microsoft Office PowerPoint</Application>
  <PresentationFormat>Широкоэкранный</PresentationFormat>
  <Paragraphs>126</Paragraphs>
  <Slides>80</Slides>
  <Notes>2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80</vt:i4>
      </vt:variant>
    </vt:vector>
  </HeadingPairs>
  <TitlesOfParts>
    <vt:vector size="85" baseType="lpstr">
      <vt:lpstr>Arial</vt:lpstr>
      <vt:lpstr>Euphemia</vt:lpstr>
      <vt:lpstr>Times New Roman</vt:lpstr>
      <vt:lpstr>Wingdings</vt:lpstr>
      <vt:lpstr>Играющие дети 16 х 9</vt:lpstr>
      <vt:lpstr>Коррекционно-развивающее занятие для обучающихся с ЗПР 1 класс</vt:lpstr>
      <vt:lpstr>Отгадай загадку</vt:lpstr>
      <vt:lpstr>Найди отгадку</vt:lpstr>
      <vt:lpstr>Проверь себя. Кто это?</vt:lpstr>
      <vt:lpstr>Проверь себя. Кто это?</vt:lpstr>
      <vt:lpstr>Отлично!</vt:lpstr>
      <vt:lpstr>Кого ещё тебе удалось узнать?  </vt:lpstr>
      <vt:lpstr>Догадайся о теме сегодняшнего занятия.</vt:lpstr>
      <vt:lpstr>Професии</vt:lpstr>
      <vt:lpstr>Презентация PowerPoint</vt:lpstr>
      <vt:lpstr>Давай продолжим!</vt:lpstr>
      <vt:lpstr>Отгадай загадку</vt:lpstr>
      <vt:lpstr>Найди картинку, соответствующую этой профессии.</vt:lpstr>
      <vt:lpstr>Проверь себя. Кто это?</vt:lpstr>
      <vt:lpstr>Проверь себя. Кто это?</vt:lpstr>
      <vt:lpstr>Отлично!</vt:lpstr>
      <vt:lpstr>Послушай загадку. О какой профессии в ней говорится?</vt:lpstr>
      <vt:lpstr>Найди картинку, соответствующую этой профессии.</vt:lpstr>
      <vt:lpstr>Проверь себя. Кто это?</vt:lpstr>
      <vt:lpstr>Проверь себя. Кто это?</vt:lpstr>
      <vt:lpstr>Очень хорошо!</vt:lpstr>
      <vt:lpstr>Послушай загадку. О какой профессии в ней говорится?</vt:lpstr>
      <vt:lpstr>Найди картинку, соответствующую этой профессии.</vt:lpstr>
      <vt:lpstr>Проверь себя. Кто это?</vt:lpstr>
      <vt:lpstr>Проверь себя. Кто это?</vt:lpstr>
      <vt:lpstr>Давай продолжим!</vt:lpstr>
      <vt:lpstr>Найди каждому его место работы</vt:lpstr>
      <vt:lpstr>Презентация PowerPoint</vt:lpstr>
      <vt:lpstr>Презентация PowerPoint</vt:lpstr>
      <vt:lpstr>Презентация PowerPoint</vt:lpstr>
      <vt:lpstr>Почтальон работает на почте.</vt:lpstr>
      <vt:lpstr>Назови предметы. Какой из них лишний?</vt:lpstr>
      <vt:lpstr>Проверь себя.</vt:lpstr>
      <vt:lpstr>Замечательно!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Пора немного размяться!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Давай продолжим!</vt:lpstr>
      <vt:lpstr>Посмотри мультфильм.  Подумай, кто может помочь героям? </vt:lpstr>
      <vt:lpstr>Презентация PowerPoint</vt:lpstr>
      <vt:lpstr> Кто может помочь героям мультфильма? </vt:lpstr>
      <vt:lpstr>Им может помочь…</vt:lpstr>
      <vt:lpstr>Подумай, что было потом?</vt:lpstr>
      <vt:lpstr>Презентация PowerPoint</vt:lpstr>
      <vt:lpstr>Презентация PowerPoint</vt:lpstr>
      <vt:lpstr>Отлично!</vt:lpstr>
      <vt:lpstr>Рассмотри изображения. Какого действия не хватает?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Молодец!</vt:lpstr>
      <vt:lpstr>Давай продолжим!</vt:lpstr>
      <vt:lpstr>Тебе понадобятся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ты знаешь о пилоте? Посмотри видео. </vt:lpstr>
      <vt:lpstr>Презентация PowerPoint</vt:lpstr>
      <vt:lpstr>Как оценишь свою работу на занятии?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Професии</dc:title>
  <dc:creator>1</dc:creator>
  <cp:lastModifiedBy>Бабкина Наталия</cp:lastModifiedBy>
  <cp:revision>58</cp:revision>
  <dcterms:created xsi:type="dcterms:W3CDTF">2021-10-22T11:08:06Z</dcterms:created>
  <dcterms:modified xsi:type="dcterms:W3CDTF">2021-11-16T16:40:32Z</dcterms:modified>
</cp:coreProperties>
</file>